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8"/>
  </p:notesMasterIdLst>
  <p:sldIdLst>
    <p:sldId id="256" r:id="rId2"/>
    <p:sldId id="265" r:id="rId3"/>
    <p:sldId id="266" r:id="rId4"/>
    <p:sldId id="264" r:id="rId5"/>
    <p:sldId id="257" r:id="rId6"/>
    <p:sldId id="276" r:id="rId7"/>
    <p:sldId id="267" r:id="rId8"/>
    <p:sldId id="258" r:id="rId9"/>
    <p:sldId id="268" r:id="rId10"/>
    <p:sldId id="270" r:id="rId11"/>
    <p:sldId id="271" r:id="rId12"/>
    <p:sldId id="259" r:id="rId13"/>
    <p:sldId id="273" r:id="rId14"/>
    <p:sldId id="274" r:id="rId15"/>
    <p:sldId id="275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32" autoAdjust="0"/>
  </p:normalViewPr>
  <p:slideViewPr>
    <p:cSldViewPr>
      <p:cViewPr varScale="1">
        <p:scale>
          <a:sx n="65" d="100"/>
          <a:sy n="65" d="100"/>
        </p:scale>
        <p:origin x="-152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CE1AF-E9CD-437B-BA47-2F536E46332A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D3440-AF15-4126-B180-346020B02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58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believe</a:t>
            </a:r>
            <a:r>
              <a:rPr lang="en-US" baseline="0" dirty="0" smtClean="0"/>
              <a:t> the work Dr Barrett and I have done will change the way we do indexing.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D3440-AF15-4126-B180-346020B026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7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going to tell you how we got to</a:t>
            </a:r>
            <a:r>
              <a:rPr lang="en-US" baseline="0" dirty="0" smtClean="0"/>
              <a:t> where we are, and then</a:t>
            </a:r>
          </a:p>
          <a:p>
            <a:r>
              <a:rPr lang="en-US" baseline="0" dirty="0" smtClean="0"/>
              <a:t>Extend an invitation for you to try it out for yourself and help us validate our claim.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D3440-AF15-4126-B180-346020B026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9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first option we considered would be to start with a large training set, automatically label everything that the training set matched with high confidence, and hand label the rest.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D3440-AF15-4126-B180-346020B026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76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first option we considered would be to start with a large training set, automatically label everything that the training set matched with high confidence, and hand label the rest.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D3440-AF15-4126-B180-346020B026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76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first option we considered would be to start with a large training set, automatically label everything that the training set matched with high confidence, and hand label the rest.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D3440-AF15-4126-B180-346020B026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76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first option we considered would be to start with a large training set, automatically label everything that the training set matched with high confidence, and hand label the rest.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D3440-AF15-4126-B180-346020B026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7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7CBAB5F-AE22-46B7-8BB7-0B54D6D8AE65}" type="datetimeFigureOut">
              <a:rPr lang="en-US" smtClean="0"/>
              <a:t>3/19/2014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46D5769-0613-4156-8796-CFA83F55C50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752601"/>
            <a:ext cx="8153400" cy="18297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Intelligent Indexing: </a:t>
            </a:r>
            <a:br>
              <a:rPr lang="en-US" dirty="0" smtClean="0"/>
            </a:br>
            <a:r>
              <a:rPr lang="en-US" dirty="0" smtClean="0"/>
              <a:t>A Semi-Automated, Trainable System for Field Labeling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Robert Clawson, Bill Barrett</a:t>
            </a:r>
          </a:p>
          <a:p>
            <a:r>
              <a:rPr lang="en-US" dirty="0" smtClean="0"/>
              <a:t>Brigham Young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7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Pre-clustering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Methods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81" y="1953088"/>
            <a:ext cx="6905058" cy="47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6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Pre-clustering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Still makes frequent errors,</a:t>
            </a:r>
          </a:p>
          <a:p>
            <a:pPr lvl="1"/>
            <a:r>
              <a:rPr lang="en-US" dirty="0" smtClean="0"/>
              <a:t>Indexer has to scan up and down the page to look for mistakes</a:t>
            </a:r>
          </a:p>
          <a:p>
            <a:pPr lvl="1"/>
            <a:r>
              <a:rPr lang="en-US" dirty="0" smtClean="0"/>
              <a:t>How to show clusters when there are many different words in the column?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training: learn as you go, correct as you </a:t>
            </a:r>
            <a:r>
              <a:rPr lang="en-US" dirty="0" smtClean="0"/>
              <a:t>go</a:t>
            </a:r>
          </a:p>
          <a:p>
            <a:r>
              <a:rPr lang="en-US" dirty="0" smtClean="0"/>
              <a:t>Indexer drives</a:t>
            </a:r>
            <a:endParaRPr lang="en-US" dirty="0" smtClean="0"/>
          </a:p>
          <a:p>
            <a:r>
              <a:rPr lang="en-US" dirty="0" smtClean="0"/>
              <a:t>Training set can start </a:t>
            </a:r>
            <a:r>
              <a:rPr lang="en-US" dirty="0" smtClean="0"/>
              <a:t>empty, quick ramp up</a:t>
            </a:r>
          </a:p>
          <a:p>
            <a:r>
              <a:rPr lang="en-US" dirty="0" smtClean="0"/>
              <a:t>Still use cost matrix</a:t>
            </a:r>
          </a:p>
          <a:p>
            <a:pPr lvl="1"/>
            <a:r>
              <a:rPr lang="en-US" dirty="0" smtClean="0"/>
              <a:t>Switch from per document to per enumerator</a:t>
            </a:r>
            <a:endParaRPr lang="en-US" dirty="0" smtClean="0"/>
          </a:p>
          <a:p>
            <a:r>
              <a:rPr lang="en-US" dirty="0" smtClean="0"/>
              <a:t>Introduce threshold</a:t>
            </a:r>
          </a:p>
          <a:p>
            <a:pPr lvl="1"/>
            <a:r>
              <a:rPr lang="en-US" dirty="0" smtClean="0"/>
              <a:t>All </a:t>
            </a:r>
            <a:r>
              <a:rPr lang="en-US" dirty="0" smtClean="0"/>
              <a:t>fields that match under a threshold are labeled</a:t>
            </a:r>
          </a:p>
          <a:p>
            <a:pPr lvl="1"/>
            <a:r>
              <a:rPr lang="en-US" dirty="0" smtClean="0"/>
              <a:t>Learn the </a:t>
            </a:r>
            <a:r>
              <a:rPr lang="en-US" dirty="0" smtClean="0"/>
              <a:t>threshold</a:t>
            </a:r>
          </a:p>
          <a:p>
            <a:r>
              <a:rPr lang="en-US" dirty="0" smtClean="0"/>
              <a:t>Demo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8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0" y="1767405"/>
            <a:ext cx="7554380" cy="395342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2" y="1752600"/>
            <a:ext cx="7791130" cy="3962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3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1" y="1752600"/>
            <a:ext cx="8097399" cy="3810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5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81328"/>
            <a:ext cx="8382000" cy="4525963"/>
          </a:xfrm>
        </p:spPr>
        <p:txBody>
          <a:bodyPr/>
          <a:lstStyle/>
          <a:p>
            <a:r>
              <a:rPr lang="en-US" dirty="0" smtClean="0"/>
              <a:t>We need volunteers to test Intelligent Indexing</a:t>
            </a:r>
          </a:p>
          <a:p>
            <a:endParaRPr lang="en-US" dirty="0"/>
          </a:p>
          <a:p>
            <a:r>
              <a:rPr lang="en-US" dirty="0" smtClean="0"/>
              <a:t>To volunteer: email me (Robert Clawson) at: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help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3620869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intelligentindexing@gmail.com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6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6413880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indexing?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295400"/>
            <a:ext cx="458216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6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399"/>
            <a:ext cx="7162800" cy="536314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99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5-10 times faster</a:t>
            </a:r>
          </a:p>
          <a:p>
            <a:r>
              <a:rPr lang="en-US" dirty="0" smtClean="0"/>
              <a:t>More accurate</a:t>
            </a:r>
          </a:p>
          <a:p>
            <a:r>
              <a:rPr lang="en-US" dirty="0" smtClean="0"/>
              <a:t>More enjoyable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3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https://www.youtube.com/watch?v=eBQjHgejchA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Morphing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1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374" y="1756987"/>
            <a:ext cx="4803251" cy="39742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Morphing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7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handwriting recognition be used to improve indexing?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4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Approach</a:t>
            </a:r>
          </a:p>
          <a:p>
            <a:r>
              <a:rPr lang="en-US" dirty="0"/>
              <a:t>Split training/test </a:t>
            </a:r>
            <a:r>
              <a:rPr lang="en-US" dirty="0" smtClean="0"/>
              <a:t>set</a:t>
            </a:r>
            <a:endParaRPr lang="en-US" dirty="0" smtClean="0"/>
          </a:p>
          <a:p>
            <a:r>
              <a:rPr lang="en-US" dirty="0" smtClean="0"/>
              <a:t>1920 Utah Census</a:t>
            </a:r>
          </a:p>
          <a:p>
            <a:r>
              <a:rPr lang="en-US" dirty="0" smtClean="0"/>
              <a:t>Abou</a:t>
            </a:r>
            <a:r>
              <a:rPr lang="en-US" dirty="0" smtClean="0"/>
              <a:t>t </a:t>
            </a:r>
            <a:r>
              <a:rPr lang="en-US" dirty="0" smtClean="0"/>
              <a:t>50000 fields per category</a:t>
            </a:r>
          </a:p>
          <a:p>
            <a:r>
              <a:rPr lang="en-US" dirty="0" smtClean="0"/>
              <a:t>Accuracy </a:t>
            </a:r>
            <a:r>
              <a:rPr lang="en-US" dirty="0"/>
              <a:t>~80</a:t>
            </a:r>
            <a:r>
              <a:rPr lang="en-US" dirty="0" smtClean="0"/>
              <a:t>%</a:t>
            </a:r>
            <a:endParaRPr lang="en-US" dirty="0" smtClean="0"/>
          </a:p>
          <a:p>
            <a:pPr lvl="1"/>
            <a:r>
              <a:rPr lang="en-US" dirty="0" smtClean="0"/>
              <a:t>Error </a:t>
            </a:r>
            <a:r>
              <a:rPr lang="en-US" dirty="0" smtClean="0"/>
              <a:t>rate too high</a:t>
            </a:r>
          </a:p>
          <a:p>
            <a:pPr lvl="1"/>
            <a:r>
              <a:rPr lang="en-US" dirty="0" smtClean="0"/>
              <a:t>Would require lots </a:t>
            </a:r>
            <a:r>
              <a:rPr lang="en-US" dirty="0" smtClean="0"/>
              <a:t>of corrections after the fact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1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Pre-clustering</a:t>
            </a:r>
          </a:p>
          <a:p>
            <a:r>
              <a:rPr lang="en-US" dirty="0" smtClean="0"/>
              <a:t>Cost Matrix for each category/document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Methods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022633"/>
              </p:ext>
            </p:extLst>
          </p:nvPr>
        </p:nvGraphicFramePr>
        <p:xfrm>
          <a:off x="457200" y="2700340"/>
          <a:ext cx="8229600" cy="2747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209800"/>
                <a:gridCol w="1295400"/>
                <a:gridCol w="1371600"/>
                <a:gridCol w="1295400"/>
              </a:tblGrid>
              <a:tr h="5419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Relationship to head</a:t>
                      </a:r>
                      <a:r>
                        <a:rPr lang="en-US" sz="1600" baseline="0" dirty="0" smtClean="0"/>
                        <a:t> of household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19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11.4</a:t>
                      </a:r>
                      <a:endParaRPr lang="en-US" dirty="0"/>
                    </a:p>
                  </a:txBody>
                  <a:tcPr anchor="ctr"/>
                </a:tc>
              </a:tr>
              <a:tr h="541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9.3</a:t>
                      </a:r>
                      <a:endParaRPr lang="en-US" dirty="0"/>
                    </a:p>
                  </a:txBody>
                  <a:tcPr anchor="ctr"/>
                </a:tc>
              </a:tr>
              <a:tr h="541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3.2</a:t>
                      </a:r>
                      <a:endParaRPr lang="en-US" dirty="0"/>
                    </a:p>
                  </a:txBody>
                  <a:tcPr anchor="ctr"/>
                </a:tc>
              </a:tr>
              <a:tr h="5419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" y="3301770"/>
            <a:ext cx="1876191" cy="4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09" y="2757488"/>
            <a:ext cx="1876191" cy="419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5" y="4913296"/>
            <a:ext cx="1866667" cy="447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8" r="30076" b="4255"/>
          <a:stretch/>
        </p:blipFill>
        <p:spPr>
          <a:xfrm>
            <a:off x="7467600" y="2757488"/>
            <a:ext cx="1047135" cy="4285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3" r="26370"/>
          <a:stretch/>
        </p:blipFill>
        <p:spPr>
          <a:xfrm>
            <a:off x="4800600" y="2757488"/>
            <a:ext cx="1165122" cy="380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" y="3886202"/>
            <a:ext cx="1857143" cy="3809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4" r="31134"/>
          <a:stretch/>
        </p:blipFill>
        <p:spPr>
          <a:xfrm>
            <a:off x="6172200" y="2757488"/>
            <a:ext cx="1120877" cy="409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7" y="4419600"/>
            <a:ext cx="1876191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1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653</TotalTime>
  <Words>405</Words>
  <Application>Microsoft Office PowerPoint</Application>
  <PresentationFormat>On-screen Show (4:3)</PresentationFormat>
  <Paragraphs>75</Paragraphs>
  <Slides>16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Concourse</vt:lpstr>
      <vt:lpstr>Intelligent Indexing:  A Semi-Automated, Trainable System for Field Labeling</vt:lpstr>
      <vt:lpstr>What is indexing?</vt:lpstr>
      <vt:lpstr>Currently…</vt:lpstr>
      <vt:lpstr>Our Research</vt:lpstr>
      <vt:lpstr>Word Morphing</vt:lpstr>
      <vt:lpstr>Word Morphing</vt:lpstr>
      <vt:lpstr>Question</vt:lpstr>
      <vt:lpstr>Possible Methods</vt:lpstr>
      <vt:lpstr>Possible Methods</vt:lpstr>
      <vt:lpstr>Possible Methods</vt:lpstr>
      <vt:lpstr>Possible Methods</vt:lpstr>
      <vt:lpstr>Breakthrough</vt:lpstr>
      <vt:lpstr>Training Set</vt:lpstr>
      <vt:lpstr>Training Set</vt:lpstr>
      <vt:lpstr>Training Set</vt:lpstr>
      <vt:lpstr>You can help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Indexing:  A Semi-Automated, Trainable System for Field Labeling</dc:title>
  <dc:creator>rtclawson</dc:creator>
  <cp:lastModifiedBy>user</cp:lastModifiedBy>
  <cp:revision>17</cp:revision>
  <dcterms:created xsi:type="dcterms:W3CDTF">2014-03-19T22:44:55Z</dcterms:created>
  <dcterms:modified xsi:type="dcterms:W3CDTF">2014-03-20T13:13:04Z</dcterms:modified>
</cp:coreProperties>
</file>